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76" r:id="rId5"/>
    <p:sldId id="271" r:id="rId6"/>
    <p:sldId id="261" r:id="rId7"/>
    <p:sldId id="262" r:id="rId8"/>
    <p:sldId id="269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415"/>
    <a:srgbClr val="426C76"/>
    <a:srgbClr val="134E5D"/>
    <a:srgbClr val="A19A87"/>
    <a:srgbClr val="C63A02"/>
    <a:srgbClr val="B44518"/>
    <a:srgbClr val="A39271"/>
    <a:srgbClr val="36321E"/>
    <a:srgbClr val="26A3B4"/>
    <a:srgbClr val="6EA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4" autoAdjust="0"/>
    <p:restoredTop sz="94660"/>
  </p:normalViewPr>
  <p:slideViewPr>
    <p:cSldViewPr>
      <p:cViewPr varScale="1">
        <p:scale>
          <a:sx n="69" d="100"/>
          <a:sy n="69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70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19512-5DD0-4809-BCE8-3BB969D7C0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9A6DB1-0E7E-4D69-A984-0A407F147AF3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uk-UA" b="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Поєднує в собі розважальні прийоми, методи інтерактивного  й активного навчання.</a:t>
          </a:r>
          <a:endParaRPr lang="ru-RU" b="0" i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A5745D4-B801-49B8-8B8E-86C545FF6369}" type="parTrans" cxnId="{489AD99D-C956-4866-BC7B-2F6AB0135392}">
      <dgm:prSet/>
      <dgm:spPr/>
      <dgm:t>
        <a:bodyPr/>
        <a:lstStyle/>
        <a:p>
          <a:endParaRPr lang="ru-RU"/>
        </a:p>
      </dgm:t>
    </dgm:pt>
    <dgm:pt modelId="{A32F8B9B-E6D9-43C5-B9DD-DF18FA8748CC}" type="sibTrans" cxnId="{489AD99D-C956-4866-BC7B-2F6AB0135392}">
      <dgm:prSet/>
      <dgm:spPr/>
      <dgm:t>
        <a:bodyPr/>
        <a:lstStyle/>
        <a:p>
          <a:endParaRPr lang="ru-RU"/>
        </a:p>
      </dgm:t>
    </dgm:pt>
    <dgm:pt modelId="{1D76DB8A-40C3-43B5-B5B8-0CB563AFAC9C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uk-UA" b="1" i="1" noProof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  дітей відновлюються несвідомі механізми навчання .</a:t>
          </a:r>
        </a:p>
        <a:p>
          <a:r>
            <a:rPr lang="uk-UA" i="1" noProof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Створюється  мотивація дитини до пізнання.</a:t>
          </a:r>
          <a:endParaRPr lang="uk-UA" i="1" noProof="1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F698564-D5FA-44A3-BF27-ABE788898AEA}" type="parTrans" cxnId="{CE621D36-42AC-45A9-BB1A-AAD894B54335}">
      <dgm:prSet/>
      <dgm:spPr/>
      <dgm:t>
        <a:bodyPr/>
        <a:lstStyle/>
        <a:p>
          <a:endParaRPr lang="ru-RU"/>
        </a:p>
      </dgm:t>
    </dgm:pt>
    <dgm:pt modelId="{2AE76B8D-3E64-48DF-B6E6-0E5C7BB23772}" type="sibTrans" cxnId="{CE621D36-42AC-45A9-BB1A-AAD894B54335}">
      <dgm:prSet/>
      <dgm:spPr/>
      <dgm:t>
        <a:bodyPr/>
        <a:lstStyle/>
        <a:p>
          <a:endParaRPr lang="ru-RU"/>
        </a:p>
      </dgm:t>
    </dgm:pt>
    <dgm:pt modelId="{F8C6D314-FDF2-4656-A42A-ACD1514B8AAA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uk-UA" i="1" noProof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Грунтується на отриманні  дитиною інтересу до предмета, явища, інформації.</a:t>
          </a:r>
          <a:endParaRPr lang="uk-UA" i="1" noProof="1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88970D3-43EE-473F-A2B8-BDB7DB24F4BD}" type="parTrans" cxnId="{8DCEB06A-4E95-4960-BFB4-37B1A88E6F12}">
      <dgm:prSet/>
      <dgm:spPr/>
      <dgm:t>
        <a:bodyPr/>
        <a:lstStyle/>
        <a:p>
          <a:endParaRPr lang="ru-RU"/>
        </a:p>
      </dgm:t>
    </dgm:pt>
    <dgm:pt modelId="{6BE3753E-9E23-407B-A095-4704AE074651}" type="sibTrans" cxnId="{8DCEB06A-4E95-4960-BFB4-37B1A88E6F12}">
      <dgm:prSet/>
      <dgm:spPr/>
      <dgm:t>
        <a:bodyPr/>
        <a:lstStyle/>
        <a:p>
          <a:endParaRPr lang="ru-RU"/>
        </a:p>
      </dgm:t>
    </dgm:pt>
    <dgm:pt modelId="{959B4B24-36CE-4D99-92AC-16417B5B1C2F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uk-UA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Теорія змішується з освітніми лініями та засобами, життєвими цінностями. </a:t>
          </a:r>
          <a:endParaRPr lang="ru-RU" i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874DF0D-5D48-4CEE-A2DB-594CACDA2EF7}" type="parTrans" cxnId="{1FB5533C-C05B-4BF7-A28D-E3F95E788062}">
      <dgm:prSet/>
      <dgm:spPr/>
      <dgm:t>
        <a:bodyPr/>
        <a:lstStyle/>
        <a:p>
          <a:endParaRPr lang="ru-RU"/>
        </a:p>
      </dgm:t>
    </dgm:pt>
    <dgm:pt modelId="{9987F5CA-6AE0-443F-B414-ACF134136BE3}" type="sibTrans" cxnId="{1FB5533C-C05B-4BF7-A28D-E3F95E788062}">
      <dgm:prSet/>
      <dgm:spPr/>
      <dgm:t>
        <a:bodyPr/>
        <a:lstStyle/>
        <a:p>
          <a:endParaRPr lang="ru-RU"/>
        </a:p>
      </dgm:t>
    </dgm:pt>
    <dgm:pt modelId="{B482371B-2C89-4952-A65D-0F9CFACBA7D9}" type="pres">
      <dgm:prSet presAssocID="{F7C19512-5DD0-4809-BCE8-3BB969D7C0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3F8B7F-F761-4A6B-96FB-EC855388B14F}" type="pres">
      <dgm:prSet presAssocID="{D49A6DB1-0E7E-4D69-A984-0A407F147AF3}" presName="parentText" presStyleLbl="node1" presStyleIdx="0" presStyleCnt="4" custScaleY="83521" custLinFactNeighborX="3771" custLinFactNeighborY="96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94BFD-9BAA-4685-B391-5975ECEEC617}" type="pres">
      <dgm:prSet presAssocID="{A32F8B9B-E6D9-43C5-B9DD-DF18FA8748CC}" presName="spacer" presStyleCnt="0"/>
      <dgm:spPr/>
    </dgm:pt>
    <dgm:pt modelId="{480D20CC-8CAC-497B-86F4-C3F3E959DE58}" type="pres">
      <dgm:prSet presAssocID="{1D76DB8A-40C3-43B5-B5B8-0CB563AFAC9C}" presName="parentText" presStyleLbl="node1" presStyleIdx="1" presStyleCnt="4" custScaleY="97745" custLinFactY="720" custLinFactNeighborX="11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6311E-5BDB-47B8-868C-A635ABA9A56E}" type="pres">
      <dgm:prSet presAssocID="{2AE76B8D-3E64-48DF-B6E6-0E5C7BB23772}" presName="spacer" presStyleCnt="0"/>
      <dgm:spPr/>
    </dgm:pt>
    <dgm:pt modelId="{D5E3DC77-BA10-4CC3-AE72-503D6DDF6CAC}" type="pres">
      <dgm:prSet presAssocID="{F8C6D314-FDF2-4656-A42A-ACD1514B8AAA}" presName="parentText" presStyleLbl="node1" presStyleIdx="2" presStyleCnt="4" custLinFactNeighborX="-1064" custLinFactNeighborY="42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A0CAD-E996-46B0-8E2A-0BE7E6C7CFAF}" type="pres">
      <dgm:prSet presAssocID="{6BE3753E-9E23-407B-A095-4704AE074651}" presName="spacer" presStyleCnt="0"/>
      <dgm:spPr/>
    </dgm:pt>
    <dgm:pt modelId="{D42BD2C0-E011-430D-86E9-B9C70B804460}" type="pres">
      <dgm:prSet presAssocID="{959B4B24-36CE-4D99-92AC-16417B5B1C2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CEB06A-4E95-4960-BFB4-37B1A88E6F12}" srcId="{F7C19512-5DD0-4809-BCE8-3BB969D7C0FE}" destId="{F8C6D314-FDF2-4656-A42A-ACD1514B8AAA}" srcOrd="2" destOrd="0" parTransId="{D88970D3-43EE-473F-A2B8-BDB7DB24F4BD}" sibTransId="{6BE3753E-9E23-407B-A095-4704AE074651}"/>
    <dgm:cxn modelId="{2876C24D-AE00-4E1D-B0B3-851066035515}" type="presOf" srcId="{959B4B24-36CE-4D99-92AC-16417B5B1C2F}" destId="{D42BD2C0-E011-430D-86E9-B9C70B804460}" srcOrd="0" destOrd="0" presId="urn:microsoft.com/office/officeart/2005/8/layout/vList2"/>
    <dgm:cxn modelId="{0B498FB8-9185-4821-B6FF-9E0B2552AD38}" type="presOf" srcId="{F8C6D314-FDF2-4656-A42A-ACD1514B8AAA}" destId="{D5E3DC77-BA10-4CC3-AE72-503D6DDF6CAC}" srcOrd="0" destOrd="0" presId="urn:microsoft.com/office/officeart/2005/8/layout/vList2"/>
    <dgm:cxn modelId="{489AD99D-C956-4866-BC7B-2F6AB0135392}" srcId="{F7C19512-5DD0-4809-BCE8-3BB969D7C0FE}" destId="{D49A6DB1-0E7E-4D69-A984-0A407F147AF3}" srcOrd="0" destOrd="0" parTransId="{EA5745D4-B801-49B8-8B8E-86C545FF6369}" sibTransId="{A32F8B9B-E6D9-43C5-B9DD-DF18FA8748CC}"/>
    <dgm:cxn modelId="{1FB5533C-C05B-4BF7-A28D-E3F95E788062}" srcId="{F7C19512-5DD0-4809-BCE8-3BB969D7C0FE}" destId="{959B4B24-36CE-4D99-92AC-16417B5B1C2F}" srcOrd="3" destOrd="0" parTransId="{9874DF0D-5D48-4CEE-A2DB-594CACDA2EF7}" sibTransId="{9987F5CA-6AE0-443F-B414-ACF134136BE3}"/>
    <dgm:cxn modelId="{EE0B4505-1CC9-4EDF-B3D4-6CA96677341E}" type="presOf" srcId="{D49A6DB1-0E7E-4D69-A984-0A407F147AF3}" destId="{333F8B7F-F761-4A6B-96FB-EC855388B14F}" srcOrd="0" destOrd="0" presId="urn:microsoft.com/office/officeart/2005/8/layout/vList2"/>
    <dgm:cxn modelId="{3884B9BF-5B47-47A0-BB08-834EF5A2F0C2}" type="presOf" srcId="{1D76DB8A-40C3-43B5-B5B8-0CB563AFAC9C}" destId="{480D20CC-8CAC-497B-86F4-C3F3E959DE58}" srcOrd="0" destOrd="0" presId="urn:microsoft.com/office/officeart/2005/8/layout/vList2"/>
    <dgm:cxn modelId="{CE621D36-42AC-45A9-BB1A-AAD894B54335}" srcId="{F7C19512-5DD0-4809-BCE8-3BB969D7C0FE}" destId="{1D76DB8A-40C3-43B5-B5B8-0CB563AFAC9C}" srcOrd="1" destOrd="0" parTransId="{2F698564-D5FA-44A3-BF27-ABE788898AEA}" sibTransId="{2AE76B8D-3E64-48DF-B6E6-0E5C7BB23772}"/>
    <dgm:cxn modelId="{F8778F70-097F-42B3-A488-C8F380D0B926}" type="presOf" srcId="{F7C19512-5DD0-4809-BCE8-3BB969D7C0FE}" destId="{B482371B-2C89-4952-A65D-0F9CFACBA7D9}" srcOrd="0" destOrd="0" presId="urn:microsoft.com/office/officeart/2005/8/layout/vList2"/>
    <dgm:cxn modelId="{889FD5EF-4012-43EA-9AE7-734529C1E42D}" type="presParOf" srcId="{B482371B-2C89-4952-A65D-0F9CFACBA7D9}" destId="{333F8B7F-F761-4A6B-96FB-EC855388B14F}" srcOrd="0" destOrd="0" presId="urn:microsoft.com/office/officeart/2005/8/layout/vList2"/>
    <dgm:cxn modelId="{C2096B53-0FBA-46A4-9340-AFECBDB3A587}" type="presParOf" srcId="{B482371B-2C89-4952-A65D-0F9CFACBA7D9}" destId="{82994BFD-9BAA-4685-B391-5975ECEEC617}" srcOrd="1" destOrd="0" presId="urn:microsoft.com/office/officeart/2005/8/layout/vList2"/>
    <dgm:cxn modelId="{E1FDDEB2-D74A-42A8-83E1-C8761F6819D2}" type="presParOf" srcId="{B482371B-2C89-4952-A65D-0F9CFACBA7D9}" destId="{480D20CC-8CAC-497B-86F4-C3F3E959DE58}" srcOrd="2" destOrd="0" presId="urn:microsoft.com/office/officeart/2005/8/layout/vList2"/>
    <dgm:cxn modelId="{AF86EB9F-C4F7-45C0-BF7B-E343B637055E}" type="presParOf" srcId="{B482371B-2C89-4952-A65D-0F9CFACBA7D9}" destId="{C446311E-5BDB-47B8-868C-A635ABA9A56E}" srcOrd="3" destOrd="0" presId="urn:microsoft.com/office/officeart/2005/8/layout/vList2"/>
    <dgm:cxn modelId="{6777214C-6397-45E7-AAED-AC305806A813}" type="presParOf" srcId="{B482371B-2C89-4952-A65D-0F9CFACBA7D9}" destId="{D5E3DC77-BA10-4CC3-AE72-503D6DDF6CAC}" srcOrd="4" destOrd="0" presId="urn:microsoft.com/office/officeart/2005/8/layout/vList2"/>
    <dgm:cxn modelId="{191C43BB-AB32-4892-8AEB-3D338F115CAA}" type="presParOf" srcId="{B482371B-2C89-4952-A65D-0F9CFACBA7D9}" destId="{930A0CAD-E996-46B0-8E2A-0BE7E6C7CFAF}" srcOrd="5" destOrd="0" presId="urn:microsoft.com/office/officeart/2005/8/layout/vList2"/>
    <dgm:cxn modelId="{CDC9C55B-9DD5-48EF-B5B7-A28BFEAA9AEE}" type="presParOf" srcId="{B482371B-2C89-4952-A65D-0F9CFACBA7D9}" destId="{D42BD2C0-E011-430D-86E9-B9C70B8044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F8B7F-F761-4A6B-96FB-EC855388B14F}">
      <dsp:nvSpPr>
        <dsp:cNvPr id="0" name=""/>
        <dsp:cNvSpPr/>
      </dsp:nvSpPr>
      <dsp:spPr>
        <a:xfrm>
          <a:off x="0" y="221199"/>
          <a:ext cx="6696744" cy="72556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i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Поєднує в собі розважальні прийоми, методи інтерактивного  й активного навчання.</a:t>
          </a:r>
          <a:endParaRPr lang="ru-RU" sz="1900" b="0" i="1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419" y="256618"/>
        <a:ext cx="6625906" cy="654729"/>
      </dsp:txXfrm>
    </dsp:sp>
    <dsp:sp modelId="{480D20CC-8CAC-497B-86F4-C3F3E959DE58}">
      <dsp:nvSpPr>
        <dsp:cNvPr id="0" name=""/>
        <dsp:cNvSpPr/>
      </dsp:nvSpPr>
      <dsp:spPr>
        <a:xfrm>
          <a:off x="0" y="1012758"/>
          <a:ext cx="6696744" cy="84913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noProof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  дітей відновлюються несвідомі механізми навчання .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 noProof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Створюється  мотивація дитини до пізнання.</a:t>
          </a:r>
          <a:endParaRPr lang="uk-UA" sz="1900" i="1" kern="1200" noProof="1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51" y="1054209"/>
        <a:ext cx="6613842" cy="766233"/>
      </dsp:txXfrm>
    </dsp:sp>
    <dsp:sp modelId="{D5E3DC77-BA10-4CC3-AE72-503D6DDF6CAC}">
      <dsp:nvSpPr>
        <dsp:cNvPr id="0" name=""/>
        <dsp:cNvSpPr/>
      </dsp:nvSpPr>
      <dsp:spPr>
        <a:xfrm>
          <a:off x="0" y="1880272"/>
          <a:ext cx="6696744" cy="86872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 noProof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Грунтується на отриманні  дитиною інтересу до предмета, явища, інформації.</a:t>
          </a:r>
          <a:endParaRPr lang="uk-UA" sz="1900" i="1" kern="1200" noProof="1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408" y="1922680"/>
        <a:ext cx="6611928" cy="783909"/>
      </dsp:txXfrm>
    </dsp:sp>
    <dsp:sp modelId="{D42BD2C0-E011-430D-86E9-B9C70B804460}">
      <dsp:nvSpPr>
        <dsp:cNvPr id="0" name=""/>
        <dsp:cNvSpPr/>
      </dsp:nvSpPr>
      <dsp:spPr>
        <a:xfrm>
          <a:off x="0" y="2781963"/>
          <a:ext cx="6696744" cy="86872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Теорія змішується з освітніми лініями та засобами, життєвими цінностями. </a:t>
          </a:r>
          <a:endParaRPr lang="ru-RU" sz="1900" i="1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408" y="2824371"/>
        <a:ext cx="6611928" cy="783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D196B-13A6-4C7B-AF8F-2325F529D305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5D8A7-980C-46E7-96C9-C621FB274C0C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5D8A7-980C-46E7-96C9-C621FB274C0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FBA4-2378-42FE-B21F-D4E4C718FE3B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0DCD-1729-4E00-8ECA-E0097261AE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FBA4-2378-42FE-B21F-D4E4C718FE3B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0DCD-1729-4E00-8ECA-E0097261AE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FBA4-2378-42FE-B21F-D4E4C718FE3B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0DCD-1729-4E00-8ECA-E0097261AE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FBA4-2378-42FE-B21F-D4E4C718FE3B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0DCD-1729-4E00-8ECA-E0097261AE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FBA4-2378-42FE-B21F-D4E4C718FE3B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0DCD-1729-4E00-8ECA-E0097261AE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FBA4-2378-42FE-B21F-D4E4C718FE3B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0DCD-1729-4E00-8ECA-E0097261AE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FBA4-2378-42FE-B21F-D4E4C718FE3B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0DCD-1729-4E00-8ECA-E0097261AE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FBA4-2378-42FE-B21F-D4E4C718FE3B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0DCD-1729-4E00-8ECA-E0097261AE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FBA4-2378-42FE-B21F-D4E4C718FE3B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0DCD-1729-4E00-8ECA-E0097261AE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FBA4-2378-42FE-B21F-D4E4C718FE3B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0DCD-1729-4E00-8ECA-E0097261AE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FBA4-2378-42FE-B21F-D4E4C718FE3B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0DCD-1729-4E00-8ECA-E0097261AE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DFBA4-2378-42FE-B21F-D4E4C718FE3B}" type="datetimeFigureOut">
              <a:rPr lang="ru-RU" smtClean="0"/>
              <a:pPr/>
              <a:t>29.10.2018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20DCD-1729-4E00-8ECA-E0097261AE31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avel\Desktop\&#1084;&#1091;&#1079;&#1099;&#1082;&#1072;&#1083;&#1082;&#1072;\&#1052;&#1080;&#1088;&#1086;&#1089;&#1083;&#1072;&#1074;%20&#1057;&#1082;&#1086;&#1088;&#1080;&#1082;%20-%20&#1052;&#1077;&#1083;&#1086;&#1076;&#1110;&#1103;%20%20(audiopoisk.com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21000" contrast="4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90800" y="565150"/>
            <a:ext cx="6553200" cy="3656013"/>
          </a:xfrm>
        </p:spPr>
        <p:txBody>
          <a:bodyPr>
            <a:normAutofit/>
          </a:bodyPr>
          <a:lstStyle/>
          <a:p>
            <a:r>
              <a:rPr lang="uk-UA" sz="6600" b="1" i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Едьютейнмент:</a:t>
            </a:r>
            <a:br>
              <a:rPr lang="uk-UA" sz="6600" b="1" i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i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навчання як розвага</a:t>
            </a:r>
            <a:endParaRPr lang="uk-UA" sz="6600" b="1" i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Мирослав Скорик - Мелодія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18000" contrast="15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484313"/>
          </a:xfrm>
        </p:spPr>
        <p:txBody>
          <a:bodyPr>
            <a:normAutofit/>
          </a:bodyPr>
          <a:lstStyle/>
          <a:p>
            <a:r>
              <a:rPr lang="uk-UA" sz="66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Переваги технології</a:t>
            </a:r>
            <a:endParaRPr lang="ru-RU" sz="66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01063492"/>
              </p:ext>
            </p:extLst>
          </p:nvPr>
        </p:nvGraphicFramePr>
        <p:xfrm>
          <a:off x="2123728" y="1196752"/>
          <a:ext cx="669674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1000" contrast="19000"/>
          </a:blip>
          <a:srcRect/>
          <a:stretch>
            <a:fillRect l="-19000" r="-1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38138"/>
          </a:xfrm>
        </p:spPr>
        <p:txBody>
          <a:bodyPr>
            <a:noAutofit/>
          </a:bodyPr>
          <a:lstStyle/>
          <a:p>
            <a:r>
              <a:rPr lang="uk-UA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Підходи до організації навчання: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07704" y="1412776"/>
            <a:ext cx="6779096" cy="47133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Ініціаторами можуть бути і дорослий, і дитина.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2.Може бути як систематичним, так  і безсистемним.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3.Може бути або не бути регламентовано в       часі.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4.Інформація засвоюється з різних джерел, обраних як дитино, так і дорослим.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5.Ні знання, ні сама по собі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навчальна діяльність не є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самоціллю навчання.</a:t>
            </a:r>
          </a:p>
          <a:p>
            <a:endParaRPr lang="uk-U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7000" contrast="11000"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1514" y="260648"/>
            <a:ext cx="7427168" cy="1143000"/>
          </a:xfrm>
        </p:spPr>
        <p:txBody>
          <a:bodyPr/>
          <a:lstStyle/>
          <a:p>
            <a:r>
              <a:rPr lang="uk-UA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Едьютейнмент</a:t>
            </a:r>
            <a:endParaRPr lang="uk-UA" b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419872" y="1600200"/>
            <a:ext cx="5266928" cy="45259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800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sz="2800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як розвага» має розважальний </a:t>
            </a:r>
            <a:r>
              <a:rPr lang="ru-RU" sz="2800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Увага концетрується на розвитку фантазії, творчих здібностей, інших якостей, необхідних для успішного </a:t>
            </a:r>
            <a:r>
              <a:rPr lang="ru-RU" sz="2800" b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саморозвитк</a:t>
            </a:r>
            <a:r>
              <a:rPr lang="ru-RU" sz="2800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 дитини.</a:t>
            </a:r>
            <a:endParaRPr lang="ru-RU" sz="2800" noProof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 bright="-19000" contrast="7000"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4788024" cy="2520280"/>
          </a:xfrm>
        </p:spPr>
        <p:txBody>
          <a:bodyPr>
            <a:normAutofit/>
          </a:bodyPr>
          <a:lstStyle/>
          <a:p>
            <a:r>
              <a:rPr lang="ru-RU" b="1" i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Суть едьютейнменту: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14192" y="4329042"/>
            <a:ext cx="5929808" cy="2564904"/>
          </a:xfrm>
          <a:prstGeom prst="ellipse">
            <a:avLst/>
          </a:prstGeom>
          <a:gradFill flip="none" rotWithShape="1">
            <a:gsLst>
              <a:gs pos="12000">
                <a:srgbClr val="26A3B4">
                  <a:shade val="30000"/>
                  <a:satMod val="115000"/>
                  <a:alpha val="24000"/>
                </a:srgbClr>
              </a:gs>
              <a:gs pos="50000">
                <a:srgbClr val="26A3B4">
                  <a:shade val="67500"/>
                  <a:satMod val="115000"/>
                  <a:alpha val="21000"/>
                </a:srgbClr>
              </a:gs>
              <a:gs pos="100000">
                <a:srgbClr val="26A3B4">
                  <a:shade val="100000"/>
                  <a:satMod val="115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Розповідати дітям про науку зрозуміло, доступно і цікаво.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i="1" noProof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має значення у що «упакувати» знання – в мультфільми, гру чи в                              інтернет</a:t>
            </a:r>
            <a:r>
              <a:rPr lang="uk-UA" sz="2400" i="1" noProof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5000" contrast="9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6600"/>
                </a:solidFill>
              </a:rPr>
              <a:t> </a:t>
            </a: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b="1" i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едьютейнменту:</a:t>
            </a:r>
            <a:endParaRPr lang="uk-UA" b="1" i="1" noProof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Неформальна обстановка й позитивна атмосфера.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сурових меж і суворих заборон.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Мінімальний контроль з боку дорослих.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 індивідуальних темпів діяльності.</a:t>
            </a:r>
          </a:p>
          <a:p>
            <a:pPr>
              <a:spcBef>
                <a:spcPts val="0"/>
              </a:spcBef>
            </a:pP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активно спілкуватися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взаємно збагачуватись знаннями.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 застосування дидактичних засобів навчання.</a:t>
            </a:r>
          </a:p>
          <a:p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Гарантія досягнення конкретного результату. Отримання освітньої продукції.</a:t>
            </a:r>
          </a:p>
          <a:p>
            <a:endParaRPr lang="uk-UA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707904" y="2924944"/>
            <a:ext cx="5112568" cy="2448272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3000" contrast="10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 </a:t>
            </a:r>
            <a:br>
              <a:rPr lang="uk-UA" sz="5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едьютейнмету: </a:t>
            </a:r>
            <a:endParaRPr lang="ru-RU" sz="5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3672408" cy="452596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1.Для передачі інформації та навичок             дітям, не дуже вмотивованим до               навчання </a:t>
            </a:r>
          </a:p>
          <a:p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2"/>
          </p:nvPr>
        </p:nvSpPr>
        <p:spPr>
          <a:xfrm>
            <a:off x="5364088" y="1600201"/>
            <a:ext cx="3600400" cy="3484984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uk-UA" i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2.Для засвоєння відомостей, навичок  з </a:t>
            </a:r>
            <a:r>
              <a:rPr lang="uk-UA" i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будь-яких джерел,зокрема </a:t>
            </a:r>
            <a:r>
              <a:rPr lang="uk-UA" i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тих,які спочатку не були задумані як такі. </a:t>
            </a:r>
            <a:r>
              <a:rPr lang="uk-UA" i="1" u="sng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навчання розглядається як розвага.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2000" contrast="16000"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38138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</a:t>
            </a:r>
            <a:r>
              <a:rPr lang="uk-UA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 технології:</a:t>
            </a:r>
            <a:r>
              <a:rPr lang="uk-UA" b="1" i="1" noProof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noProof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b="1" i="1" noProof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1087016" y="836613"/>
            <a:ext cx="6969968" cy="56880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психологічної комфортності. </a:t>
            </a:r>
            <a:r>
              <a:rPr lang="uk-UA" sz="1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 реалізації педагогіки співробітництва, зняття чинників, що провокують стреси.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варіативності засобів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(відеоролики, розвивальні комп’ютерні ігри, віртуальні музеї, </a:t>
            </a:r>
            <a:r>
              <a:rPr lang="uk-UA" sz="1800" i="1" noProof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відеоенциклодпедії, комікси,музика,книги)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i="1" noProof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1800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домінанти.</a:t>
            </a:r>
            <a:r>
              <a:rPr lang="uk-UA" sz="1800" i="1" noProof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Акцент робиться лише на                                  одному виді діяльності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i="1" noProof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(інші її види застосовуються як допоміжні).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Принцип мінімаксу. </a:t>
            </a:r>
            <a:r>
              <a:rPr lang="uk-UA" sz="1800" i="1" noProof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 освіти дитині  пропонується на максимальному (тврочому рівні) і забезпечується на рівні соціально безпечного мінімуму.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i="1" noProof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uk-UA" sz="1800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діяльності.</a:t>
            </a:r>
            <a:r>
              <a:rPr lang="uk-UA" sz="1800" i="1" noProof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надавати готові знання,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i="1" noProof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а спрямувати дитину на власні відкриття.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uk-UA" sz="1800" i="1" noProof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uk-UA" sz="1800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безперервності.</a:t>
            </a:r>
            <a:r>
              <a:rPr lang="uk-UA" sz="1800" i="1" noProof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попереднього етапу забезпечує початок наступного.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системності</a:t>
            </a:r>
            <a:r>
              <a:rPr lang="uk-UA" sz="1800" noProof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i="1" noProof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зберігають усі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i="1" noProof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компоненти з відповідним рівнем ієрархії,провідним серед яких є мета</a:t>
            </a:r>
            <a:r>
              <a:rPr lang="uk-UA" sz="2000" i="1" noProof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4000" contrast="25000"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44824"/>
            <a:ext cx="5266928" cy="3528392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 !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399</Words>
  <Application>Microsoft Office PowerPoint</Application>
  <PresentationFormat>Екран (4:3)</PresentationFormat>
  <Paragraphs>45</Paragraphs>
  <Slides>9</Slides>
  <Notes>1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Едьютейнмент:       навчання як розвага</vt:lpstr>
      <vt:lpstr>Переваги технології</vt:lpstr>
      <vt:lpstr> Підходи до організації навчання:</vt:lpstr>
      <vt:lpstr>       Едьютейнмент</vt:lpstr>
      <vt:lpstr>Суть едьютейнменту:</vt:lpstr>
      <vt:lpstr> Особливості едьютейнменту:</vt:lpstr>
      <vt:lpstr>Різновиди  едьютейнмету: </vt:lpstr>
      <vt:lpstr>         Базові принципи  технології:  </vt:lpstr>
      <vt:lpstr>Дякую за увагу !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Pavel</dc:creator>
  <cp:lastModifiedBy>Oksana</cp:lastModifiedBy>
  <cp:revision>163</cp:revision>
  <dcterms:created xsi:type="dcterms:W3CDTF">2013-02-10T21:08:21Z</dcterms:created>
  <dcterms:modified xsi:type="dcterms:W3CDTF">2018-10-29T13:45:19Z</dcterms:modified>
</cp:coreProperties>
</file>