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8" r:id="rId2"/>
    <p:sldId id="349" r:id="rId3"/>
    <p:sldId id="347" r:id="rId4"/>
    <p:sldId id="373" r:id="rId5"/>
    <p:sldId id="375" r:id="rId6"/>
    <p:sldId id="358" r:id="rId7"/>
    <p:sldId id="359" r:id="rId8"/>
    <p:sldId id="376" r:id="rId9"/>
    <p:sldId id="366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2525"/>
    <a:srgbClr val="FF1111"/>
    <a:srgbClr val="FF5B5B"/>
    <a:srgbClr val="0033CC"/>
    <a:srgbClr val="FF0000"/>
    <a:srgbClr val="3333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71EC67-4332-4736-AF9F-40B5BB9CE0AB}" type="datetimeFigureOut">
              <a:rPr lang="uk-UA"/>
              <a:pPr>
                <a:defRPr/>
              </a:pPr>
              <a:t>27.01.2019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46E7D3-E9B9-4134-8939-CDA9F5EC3B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0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E7D3-E9B9-4134-8939-CDA9F5EC3B15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37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E7D3-E9B9-4134-8939-CDA9F5EC3B15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89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E7D3-E9B9-4134-8939-CDA9F5EC3B15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4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20A2-E2C8-42C1-A53B-6CA8EC3E5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78AC-366E-402A-AD89-B882E2C90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0570-B103-42BD-A25A-E893FE160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47C1-7E50-4DD8-AC2F-4D64C9B2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834C-8A34-4C5E-BBFA-1E233F04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23528" y="188640"/>
            <a:ext cx="8496944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3"/>
          </p:nvPr>
        </p:nvSpPr>
        <p:spPr>
          <a:xfrm>
            <a:off x="1281600" y="1052736"/>
            <a:ext cx="6800400" cy="3816424"/>
          </a:xfrm>
          <a:prstGeom prst="rect">
            <a:avLst/>
          </a:prstGeom>
          <a:effectLst/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6"/>
          </p:nvPr>
        </p:nvSpPr>
        <p:spPr>
          <a:xfrm>
            <a:off x="1403648" y="6381328"/>
            <a:ext cx="6336704" cy="36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93D599-87B7-4707-ACB0-E6F2B1C3F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1720" y="332656"/>
            <a:ext cx="51845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altLang="uk-UA" sz="54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STREAM-освіта </a:t>
            </a:r>
            <a:br>
              <a:rPr lang="uk-UA" altLang="uk-UA" sz="54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54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дошкільному віці</a:t>
            </a:r>
            <a:endParaRPr lang="uk-UA" altLang="uk-UA" sz="5400" b="1" noProof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9" y="4558763"/>
            <a:ext cx="2160270" cy="1494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05" y="4558763"/>
            <a:ext cx="2110835" cy="1494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176" y="4039830"/>
            <a:ext cx="3786188" cy="271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06" y="800537"/>
            <a:ext cx="1708014" cy="2480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548" y="908720"/>
            <a:ext cx="1743075" cy="2480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404664"/>
            <a:ext cx="820891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 та інноваційні підходи до проектної та дизайн- діяльності. </a:t>
            </a:r>
            <a:endParaRPr lang="uk-UA" sz="2800" dirty="0">
              <a:solidFill>
                <a:srgbClr val="A8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дитини до технологічних інновацій у житті. </a:t>
            </a:r>
            <a:endParaRPr lang="uk-UA" sz="2800" dirty="0">
              <a:solidFill>
                <a:srgbClr val="A8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Вчаться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конструювати для формування культури інженерного мислення у дошкільників, а також можливості їх реалізації та напрями конструкторської діяльності у дошкільних навчальних закладах.  </a:t>
            </a:r>
            <a:endParaRPr lang="uk-UA" sz="2800" dirty="0">
              <a:solidFill>
                <a:srgbClr val="A8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7" y="4509119"/>
            <a:ext cx="3338703" cy="22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STREAM-освіти дітей дошкільного віку: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орієнтації на пізнавальні інтереси дитини.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свободи вибору діяльності.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освоєння знань в єдності зі способами їхнього отримання.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опори на розвиток умінь самостійного пошуку інформації.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поєднання продуктивних і репродуктивних методів навчання.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формування уявлень про динамічність знання.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використання авторських та освітніх програм. </a:t>
            </a:r>
          </a:p>
          <a:p>
            <a:pPr marL="0" indent="0">
              <a:buNone/>
            </a:pPr>
            <a:endParaRPr lang="uk-UA" sz="24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62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напрямів роботи за альтернативною програмою: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lvl="0"/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 НАПРЯМ  “ПРИРОДНИЧІ  НАУКИ”,  </a:t>
            </a:r>
            <a:b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Подорож Всесвітом 	 </a:t>
            </a:r>
          </a:p>
          <a:p>
            <a:pPr lvl="0"/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 НАПРЯМ  “ТЕХНОЛОГІЇ”,  або Таємничі перетворення 	 </a:t>
            </a:r>
          </a:p>
          <a:p>
            <a:pPr lvl="0"/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 НАПРЯМ  “ЧИТАННЯ  І  ПИСЬМО”,  </a:t>
            </a:r>
            <a:b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Мандрівка до Країни Слів 	 </a:t>
            </a:r>
          </a:p>
          <a:p>
            <a:pPr lvl="0"/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 НАПРЯМ  “ІНЖИНІРИНҐ”,  або Маленькі винахідники 	 </a:t>
            </a:r>
          </a:p>
          <a:p>
            <a:pPr lvl="0"/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 НАПРЯМ  “МИСТЕЦТВО”,  або Таємниці Дивосвіту 	 </a:t>
            </a:r>
          </a:p>
          <a:p>
            <a:pPr lvl="0"/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 НАПРЯМ  “МАТЕМАТИКА.  ЛОГІКА”,  </a:t>
            </a:r>
            <a:b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Пізнаємо красу чисел і геометричних фігур </a:t>
            </a:r>
            <a:endParaRPr lang="uk-UA" sz="2400" dirty="0">
              <a:solidFill>
                <a:srgbClr val="A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4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за альтернативною програмою: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з використанням відкритих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Едьютейнмент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 – дослідження.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колекцій.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явищ та процесів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460" y="3212976"/>
            <a:ext cx="2371725" cy="1933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8728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0558" y="620689"/>
            <a:ext cx="87847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 та реальні </a:t>
            </a: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endParaRPr lang="uk-UA" sz="32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Міні-музеї</a:t>
            </a:r>
            <a:endParaRPr lang="uk-UA" sz="32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— милування </a:t>
            </a: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природою</a:t>
            </a:r>
            <a:endParaRPr lang="uk-UA" sz="32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Сторітеллінг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Етюди </a:t>
            </a:r>
            <a:r>
              <a:rPr lang="uk-UA" sz="32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endParaRPr lang="uk-UA" sz="32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пізнавальна казка та </a:t>
            </a:r>
            <a:r>
              <a:rPr lang="uk-UA" sz="32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endParaRPr lang="uk-UA" sz="32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 презентації з інтерактивними елементами</a:t>
            </a:r>
          </a:p>
        </p:txBody>
      </p:sp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6" y="443722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96" y="4462407"/>
            <a:ext cx="26193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5" y="4837561"/>
            <a:ext cx="2608993" cy="14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 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в окремому приміщенні,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міні - лабораторії,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на веранді,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на ділянці дитячого садка 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235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1" y="438308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4" y="4869160"/>
            <a:ext cx="2257425" cy="18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9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STREAM-лабораторії</a:t>
            </a:r>
            <a:endParaRPr lang="uk-UA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уявлень дітей про фізичні властивості довкілля;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 з різними властивостями речовин (твердість, боричність, м’якість, сипкість, в’язкість, плавучість, розчинність); знайомство з основними видами і характеристиками руху (швидкість, напрямок);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розвиток уявлень про основні фізичні явища (віддзеркалення, заломлення світла, магнітне тяжіння тощо);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179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476672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 дітей про деякі чинники середовища (світло, температура повітря та його мінливість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вода-перехід в різні стани: рідкий, твердий, газоподібний, їх відмінність один від одного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повітря-його тиск і сила; </a:t>
            </a:r>
            <a:endParaRPr lang="uk-UA" sz="280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склад, вологість, сухість тощо); </a:t>
            </a:r>
            <a:endParaRPr lang="uk-UA" sz="280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 про використання людиною довкілля: сонце, земля, повітря, вода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і тварини - для задоволення своїх потреб;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dirty="0"/>
          </a:p>
        </p:txBody>
      </p:sp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0" y="4937914"/>
            <a:ext cx="24955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3" y="493791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59" y="4937915"/>
            <a:ext cx="25050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1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476673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знань дітей про значущість води і повітря в житті людини; </a:t>
            </a:r>
            <a:endParaRPr lang="uk-UA" sz="280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з властивостями ґрунту, (входять до його складу пісок і глина;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виконання правил техніки безпеки при проведенні фізичних і хімічних експериментів;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емоційно-ціннісн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до довкілля. </a:t>
            </a:r>
          </a:p>
          <a:p>
            <a:endParaRPr lang="uk-UA" dirty="0"/>
          </a:p>
        </p:txBody>
      </p:sp>
      <p:pic>
        <p:nvPicPr>
          <p:cNvPr id="3076" name="Picture 4" descr="ÐÐ°ÑÑÐ¸Ð½ÐºÐ¸ Ð¿Ð¾ Ð·Ð°Ð¿ÑÐ¾ÑÑ ÑÐ¾ÑÐ¾ Ð´ÑÑÐ¸ Ð² Ð»Ð°Ð±Ð¾ÑÐ°ÑÐ¾ÑÑÑ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36" y="40050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242068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53" y="515719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  лабораторії:</a:t>
            </a:r>
            <a:endParaRPr lang="uk-UA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енциклопедії, різні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макети, картини, мапи, схеми;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годинник, барометр, лупи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мікроскопи,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термометри (для вимірювання температури повітря і води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великі і маленькі магніти, магнітну дошку, міні-планетарій, миски та інші місткості різних розмірів, терези, лінійки, мотузки і шнури різної довжини для вимірювань, комплекти для ігор з водою, папір, фломастери </a:t>
            </a:r>
          </a:p>
        </p:txBody>
      </p:sp>
    </p:spTree>
    <p:extLst>
      <p:ext uri="{BB962C8B-B14F-4D97-AF65-F5344CB8AC3E}">
        <p14:creationId xmlns:p14="http://schemas.microsoft.com/office/powerpoint/2010/main" val="178019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201613" y="44450"/>
            <a:ext cx="8763000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/>
            <a:r>
              <a:rPr lang="uk-U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STEM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STEAM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</a:t>
            </a: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STREAM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638" y="1341438"/>
            <a:ext cx="9088437" cy="5068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uk-UA" sz="2400" b="1" dirty="0">
                <a:latin typeface="Georgia" pitchFamily="18" charset="0"/>
              </a:rPr>
              <a:t>    </a:t>
            </a:r>
            <a:r>
              <a:rPr lang="uk-UA" sz="2400" b="1" dirty="0">
                <a:solidFill>
                  <a:srgbClr val="A80000"/>
                </a:solidFill>
                <a:latin typeface="Georgia" pitchFamily="18" charset="0"/>
              </a:rPr>
              <a:t>STEM</a:t>
            </a:r>
            <a:r>
              <a:rPr lang="uk-UA" sz="2400" dirty="0">
                <a:solidFill>
                  <a:srgbClr val="A80000"/>
                </a:solidFill>
                <a:latin typeface="Georgia" pitchFamily="18" charset="0"/>
              </a:rPr>
              <a:t> = </a:t>
            </a:r>
            <a:r>
              <a:rPr lang="en-US" sz="2400" b="1" dirty="0" smtClean="0">
                <a:solidFill>
                  <a:srgbClr val="A80000"/>
                </a:solidFill>
                <a:latin typeface="Georgia" pitchFamily="18" charset="0"/>
              </a:rPr>
              <a:t>Science, Technology, Engineering, Mathematics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              — акронім слів — природничі науки, технологія,</a:t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r>
              <a:rPr lang="uk-UA" sz="2400" noProof="1" smtClean="0">
                <a:solidFill>
                  <a:srgbClr val="C00000"/>
                </a:solidFill>
                <a:latin typeface="Georgia" pitchFamily="18" charset="0"/>
              </a:rPr>
              <a:t>інжинірінг, </a:t>
            </a: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математика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STEAM 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Science, Technology, Engineering, Arts 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and</a:t>
            </a:r>
            <a:b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                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Mathematics </a:t>
            </a: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—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 акронім слів — природничі</a:t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                 науки, </a:t>
            </a: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технологія</a:t>
            </a:r>
            <a:r>
              <a:rPr lang="uk-UA" sz="2400" noProof="1" smtClean="0">
                <a:solidFill>
                  <a:srgbClr val="C00000"/>
                </a:solidFill>
                <a:latin typeface="Georgia" pitchFamily="18" charset="0"/>
              </a:rPr>
              <a:t>, інжинірінг</a:t>
            </a: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мистецтво,</a:t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                 математика.</a:t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endParaRPr lang="uk-UA" sz="2400" dirty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</a:rPr>
              <a:t>     STREAM 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Science, Technology, Reading + Writing,</a:t>
            </a:r>
            <a:b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                    Engineering, Arts 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and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 Mathematics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 </a:t>
            </a:r>
            <a:b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                    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— акронім слів — природничі науки, </a:t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                    технологія,  читання + письмо, </a:t>
            </a:r>
            <a:r>
              <a:rPr lang="uk-UA" sz="2400" noProof="1" smtClean="0">
                <a:solidFill>
                  <a:srgbClr val="C00000"/>
                </a:solidFill>
                <a:latin typeface="Georgia" pitchFamily="18" charset="0"/>
              </a:rPr>
              <a:t>інжинірінг, </a:t>
            </a: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Georgia" pitchFamily="18" charset="0"/>
              </a:rPr>
              <a:t>                    мистецтво, математика.</a:t>
            </a:r>
            <a:br>
              <a:rPr lang="uk-UA" sz="2400" dirty="0">
                <a:solidFill>
                  <a:srgbClr val="C00000"/>
                </a:solidFill>
                <a:latin typeface="Georgia" pitchFamily="18" charset="0"/>
              </a:rPr>
            </a:br>
            <a:endParaRPr lang="uk-UA" sz="2400" dirty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uk-UA" sz="2400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97125" y="620713"/>
            <a:ext cx="504825" cy="0"/>
          </a:xfrm>
          <a:prstGeom prst="straightConnector1">
            <a:avLst/>
          </a:prstGeom>
          <a:ln w="508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18075" y="620713"/>
            <a:ext cx="503238" cy="0"/>
          </a:xfrm>
          <a:prstGeom prst="straightConnector1">
            <a:avLst/>
          </a:prstGeom>
          <a:ln w="508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V="1">
            <a:off x="250825" y="1484313"/>
            <a:ext cx="0" cy="4681537"/>
          </a:xfrm>
          <a:prstGeom prst="straightConnector1">
            <a:avLst/>
          </a:prstGeom>
          <a:ln w="38100" cap="rnd" cmpd="sng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476672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пакувальні, матеріали різних розміру і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форми, стаканчики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різного ступеня прозорості і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кольору,</a:t>
            </a:r>
            <a:r>
              <a:rPr lang="uk-UA" dirty="0"/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пластмасові ложки для сипких матеріалів, палички, трубочки для коктейлів (нові), папір для фільтрування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матеріал (глеки, стаканчики для переливання води,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циліндри,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скляні колби,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пробірки тощо);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з рослинами для спостережень, декілька кімнатних рослин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міні-город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міні-теплиця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2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організації досліджень в 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лабораторії:</a:t>
            </a:r>
            <a:endParaRPr lang="uk-UA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0420" y="1562100"/>
            <a:ext cx="8229600" cy="50554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 щотижня з дітьми молодшого дошкільного віку 1-2 досліди до 15 - 20 хв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 старшого дошкільного віку – 2-3 досліди до 25 - 30 хв.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Робота проводиться невеличкими підгрупами (6 - 8 дітей), з урахуванням рівня розвитку пізнавальних інтересів та активності дітей. 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11052719" y="8253536"/>
            <a:ext cx="3562673" cy="308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uk-UA" sz="2800" kern="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06" y="494116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4941168"/>
            <a:ext cx="2619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0" y="4933230"/>
            <a:ext cx="2505075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4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планування: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побудовано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напрямами STREAM;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 розписана робота з дітьми протягом кожного тематичного тижня, кожного дня;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роботу за програмою “STREAM-освіта, або Стежинки у Всесвіт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забезпечено й іншими посібниками (зошитами, дидактичними іграми тощо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дібрано е-матеріали для роботи з малятами — інтерактивні презентації, фотографії, репродукції картин, музичні аудіо- та </a:t>
            </a: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відеофайли,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мультфільми тощо.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1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1" y="548680"/>
            <a:ext cx="7837313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Експериментування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дослідження, милування природою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сприяє формуванню в дітей уявлень про об’єкти, предмети та явища природи, активізує пізнавальний розвиток і закладає основи для усвідомлено правильного ставлення до об’єктів природи, формує культуру інженерного мислення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800" dirty="0">
              <a:solidFill>
                <a:srgbClr val="A8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224138"/>
            <a:ext cx="3243834" cy="23468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580395"/>
            <a:ext cx="2369344" cy="30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323850" y="188913"/>
            <a:ext cx="8496300" cy="6192837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STREAM: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Science, Technology, Engineering, Mathematics 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цілісної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картини світу.</a:t>
            </a:r>
          </a:p>
          <a:p>
            <a:endParaRPr lang="uk-UA" sz="28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+ Writing 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опрацювання </a:t>
            </a:r>
            <a:r>
              <a:rPr lang="uk-UA" sz="2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(розуміння), підготовка руки до письма.</a:t>
            </a:r>
          </a:p>
          <a:p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 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милування до пізнання, допомагає вразити, здивувати, задіяти </a:t>
            </a:r>
            <a:r>
              <a:rPr lang="uk-UA" sz="2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створити зрозумілі дітям </a:t>
            </a:r>
            <a:r>
              <a:rPr lang="uk-UA" sz="2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uk-UA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активізувати </a:t>
            </a:r>
            <a:r>
              <a:rPr lang="uk-UA" sz="2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наочно-образне мислення.</a:t>
            </a:r>
            <a:r>
              <a:rPr lang="uk-UA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323850" y="188912"/>
            <a:ext cx="8496300" cy="1151855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Мистецтво:</a:t>
            </a:r>
          </a:p>
        </p:txBody>
      </p:sp>
      <p:sp>
        <p:nvSpPr>
          <p:cNvPr id="23555" name="Текст 1"/>
          <p:cNvSpPr>
            <a:spLocks noGrp="1"/>
          </p:cNvSpPr>
          <p:nvPr>
            <p:ph type="body" sz="quarter" idx="15"/>
          </p:nvPr>
        </p:nvSpPr>
        <p:spPr>
          <a:xfrm>
            <a:off x="250825" y="1125538"/>
            <a:ext cx="8496300" cy="482374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200" b="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просторові </a:t>
            </a:r>
            <a:r>
              <a:rPr lang="uk-UA" sz="3200" b="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 (архітектура, скульптура, живопис, графіка, художня фотографія, декоративно-прикладне мистецтво та дизайн); </a:t>
            </a:r>
            <a:endParaRPr lang="uk-UA" sz="3200" b="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200" b="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часові </a:t>
            </a:r>
            <a:r>
              <a:rPr lang="uk-UA" sz="3200" b="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 (музика, література); </a:t>
            </a:r>
            <a:endParaRPr lang="uk-UA" sz="3200" b="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200" b="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просторово-часові </a:t>
            </a:r>
            <a:r>
              <a:rPr lang="uk-UA" sz="3200" b="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(кіномистецтво, театр, танець). </a:t>
            </a:r>
            <a:endParaRPr lang="uk-UA" sz="3200" b="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4" y="4841354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275" y="4365104"/>
            <a:ext cx="2057400" cy="2219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661" y="4841353"/>
            <a:ext cx="2500333" cy="172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 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 науки</a:t>
            </a:r>
            <a:r>
              <a:rPr lang="uk-UA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 (наука про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(наука про склад і структуру матерії, а також про основні явища в неживій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(наука про будову й перетворення речовин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(наука про живу природу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Землю (географія,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геофізика,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геологія);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(наука про людське тіло та </a:t>
            </a:r>
            <a:endParaRPr lang="uk-UA" sz="2800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хвороби)</a:t>
            </a:r>
            <a:r>
              <a:rPr lang="uk-UA" dirty="0">
                <a:solidFill>
                  <a:srgbClr val="A80000"/>
                </a:solidFill>
              </a:rPr>
              <a:t>.</a:t>
            </a:r>
            <a:r>
              <a:rPr lang="uk-UA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651250"/>
            <a:ext cx="172402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і письмо: 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розумінні дітьми змісту </a:t>
            </a: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пропедевтичний </a:t>
            </a: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(вступний) курс навчання </a:t>
            </a: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грамоти</a:t>
            </a: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 письма. 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772064"/>
            <a:ext cx="2286000" cy="2000250"/>
          </a:xfrm>
          <a:prstGeom prst="rect">
            <a:avLst/>
          </a:prstGeom>
        </p:spPr>
      </p:pic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93423"/>
            <a:ext cx="4017074" cy="2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88" y="4949683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Технології: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уявлення про предметно-перетворювальну діяльність людини;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 професій, шляхи отримання;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 інформації та способи її обробки;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інформаційно-комунікаційними </a:t>
            </a: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технологіями, </a:t>
            </a:r>
            <a:r>
              <a:rPr lang="uk-UA" sz="2800" noProof="1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ґаджетами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Експериментування;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пізнавальної, художньої і технічної обдарованості, технічного </a:t>
            </a:r>
            <a:r>
              <a:rPr lang="uk-UA" sz="2800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мислення.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Інжиніринг, математика</a:t>
            </a:r>
            <a:r>
              <a:rPr lang="uk-UA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наочне моделювання;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</a:t>
            </a: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 відношення та просторові </a:t>
            </a: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логіка. </a:t>
            </a:r>
            <a:endParaRPr lang="uk-UA" sz="2800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525963"/>
            <a:ext cx="2847975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84" y="4525963"/>
            <a:ext cx="2619375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708" y="16002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 -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2302" y="1394967"/>
            <a:ext cx="8229600" cy="53464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Навчання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темами, а не за предметами: дитина бачить зв’язок між науками, навчання стає насправді системним.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Використання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 у повсякденному житті.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Розвиток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критичного мислення та вміння вирішувати проблеми.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Надання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 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силах.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Комунікація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командна робота.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Розвиток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 до 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36" y="4516762"/>
            <a:ext cx="1936433" cy="2135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703614"/>
            <a:ext cx="1671638" cy="1671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1390</TotalTime>
  <Words>963</Words>
  <Application>Microsoft Office PowerPoint</Application>
  <PresentationFormat>Экран (4:3)</PresentationFormat>
  <Paragraphs>128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 Природничі науки:</vt:lpstr>
      <vt:lpstr> Читання і письмо: </vt:lpstr>
      <vt:lpstr> Технології:</vt:lpstr>
      <vt:lpstr> Інжиніринг, математика: </vt:lpstr>
      <vt:lpstr>Переваги STREAM - освіти</vt:lpstr>
      <vt:lpstr>Презентация PowerPoint</vt:lpstr>
      <vt:lpstr>   Специфічні принципи STREAM-освіти дітей дошкільного віку:   </vt:lpstr>
      <vt:lpstr>Розподіл напрямів роботи за альтернативною програмою:</vt:lpstr>
      <vt:lpstr> Форми роботи за альтернативною програмою: </vt:lpstr>
      <vt:lpstr>Презентация PowerPoint</vt:lpstr>
      <vt:lpstr>STREAM - лабораторія</vt:lpstr>
      <vt:lpstr>Завданнями STREAM-лабораторії</vt:lpstr>
      <vt:lpstr>Презентация PowerPoint</vt:lpstr>
      <vt:lpstr>Презентация PowerPoint</vt:lpstr>
      <vt:lpstr>Наповнення  лабораторії:</vt:lpstr>
      <vt:lpstr>Презентация PowerPoint</vt:lpstr>
      <vt:lpstr>Специфіка організації досліджень в лабораторії:</vt:lpstr>
      <vt:lpstr>Особливості планування: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bob</dc:creator>
  <cp:lastModifiedBy>Користувач Windows</cp:lastModifiedBy>
  <cp:revision>330</cp:revision>
  <dcterms:created xsi:type="dcterms:W3CDTF">2013-06-08T10:42:44Z</dcterms:created>
  <dcterms:modified xsi:type="dcterms:W3CDTF">2019-01-27T19:28:58Z</dcterms:modified>
</cp:coreProperties>
</file>